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79" r:id="rId5"/>
    <p:sldId id="304" r:id="rId6"/>
    <p:sldId id="305" r:id="rId7"/>
    <p:sldId id="306" r:id="rId8"/>
    <p:sldId id="308" r:id="rId9"/>
    <p:sldId id="311" r:id="rId10"/>
    <p:sldId id="309" r:id="rId11"/>
    <p:sldId id="310" r:id="rId12"/>
    <p:sldId id="313" r:id="rId13"/>
    <p:sldId id="320" r:id="rId14"/>
    <p:sldId id="314" r:id="rId15"/>
    <p:sldId id="315" r:id="rId16"/>
    <p:sldId id="317" r:id="rId17"/>
    <p:sldId id="316" r:id="rId18"/>
    <p:sldId id="318" r:id="rId19"/>
    <p:sldId id="321" r:id="rId20"/>
    <p:sldId id="322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28" autoAdjust="0"/>
    <p:restoredTop sz="58667" autoAdjust="0"/>
  </p:normalViewPr>
  <p:slideViewPr>
    <p:cSldViewPr snapToGrid="0">
      <p:cViewPr varScale="1">
        <p:scale>
          <a:sx n="37" d="100"/>
          <a:sy n="37" d="100"/>
        </p:scale>
        <p:origin x="1196" y="28"/>
      </p:cViewPr>
      <p:guideLst/>
    </p:cSldViewPr>
  </p:slideViewPr>
  <p:outlineViewPr>
    <p:cViewPr>
      <p:scale>
        <a:sx n="33" d="100"/>
        <a:sy n="33" d="100"/>
      </p:scale>
      <p:origin x="0" y="-693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co Klappe" userId="8dc76b16-3d28-4290-a3e4-5925144ff93c" providerId="ADAL" clId="{0BA6EA2E-24C6-43FF-84EF-0DD600486A73}"/>
    <pc:docChg chg="custSel addSld delSld modSld">
      <pc:chgData name="Jacco Klappe" userId="8dc76b16-3d28-4290-a3e4-5925144ff93c" providerId="ADAL" clId="{0BA6EA2E-24C6-43FF-84EF-0DD600486A73}" dt="2024-10-08T12:19:31.491" v="31" actId="14100"/>
      <pc:docMkLst>
        <pc:docMk/>
      </pc:docMkLst>
      <pc:sldChg chg="modSp mod">
        <pc:chgData name="Jacco Klappe" userId="8dc76b16-3d28-4290-a3e4-5925144ff93c" providerId="ADAL" clId="{0BA6EA2E-24C6-43FF-84EF-0DD600486A73}" dt="2024-10-08T12:10:37.948" v="4" actId="20577"/>
        <pc:sldMkLst>
          <pc:docMk/>
          <pc:sldMk cId="3894342758" sldId="313"/>
        </pc:sldMkLst>
        <pc:spChg chg="mod">
          <ac:chgData name="Jacco Klappe" userId="8dc76b16-3d28-4290-a3e4-5925144ff93c" providerId="ADAL" clId="{0BA6EA2E-24C6-43FF-84EF-0DD600486A73}" dt="2024-10-08T12:10:37.948" v="4" actId="20577"/>
          <ac:spMkLst>
            <pc:docMk/>
            <pc:sldMk cId="3894342758" sldId="313"/>
            <ac:spMk id="3" creationId="{EF2D9E06-C5B6-40D7-ABFA-612F67D282E8}"/>
          </ac:spMkLst>
        </pc:spChg>
      </pc:sldChg>
      <pc:sldChg chg="del">
        <pc:chgData name="Jacco Klappe" userId="8dc76b16-3d28-4290-a3e4-5925144ff93c" providerId="ADAL" clId="{0BA6EA2E-24C6-43FF-84EF-0DD600486A73}" dt="2024-10-08T12:18:19.440" v="20" actId="47"/>
        <pc:sldMkLst>
          <pc:docMk/>
          <pc:sldMk cId="1296545869" sldId="319"/>
        </pc:sldMkLst>
      </pc:sldChg>
      <pc:sldChg chg="modSp mod">
        <pc:chgData name="Jacco Klappe" userId="8dc76b16-3d28-4290-a3e4-5925144ff93c" providerId="ADAL" clId="{0BA6EA2E-24C6-43FF-84EF-0DD600486A73}" dt="2024-10-08T12:10:49.603" v="8" actId="20577"/>
        <pc:sldMkLst>
          <pc:docMk/>
          <pc:sldMk cId="745707162" sldId="320"/>
        </pc:sldMkLst>
        <pc:spChg chg="mod">
          <ac:chgData name="Jacco Klappe" userId="8dc76b16-3d28-4290-a3e4-5925144ff93c" providerId="ADAL" clId="{0BA6EA2E-24C6-43FF-84EF-0DD600486A73}" dt="2024-10-08T12:10:49.603" v="8" actId="20577"/>
          <ac:spMkLst>
            <pc:docMk/>
            <pc:sldMk cId="745707162" sldId="320"/>
            <ac:spMk id="3" creationId="{90B668DC-117D-4F0A-A5F6-705D925929B4}"/>
          </ac:spMkLst>
        </pc:spChg>
      </pc:sldChg>
      <pc:sldChg chg="addSp delSp modSp add mod">
        <pc:chgData name="Jacco Klappe" userId="8dc76b16-3d28-4290-a3e4-5925144ff93c" providerId="ADAL" clId="{0BA6EA2E-24C6-43FF-84EF-0DD600486A73}" dt="2024-10-08T12:13:38.864" v="19" actId="478"/>
        <pc:sldMkLst>
          <pc:docMk/>
          <pc:sldMk cId="2305075619" sldId="321"/>
        </pc:sldMkLst>
        <pc:spChg chg="del mod">
          <ac:chgData name="Jacco Klappe" userId="8dc76b16-3d28-4290-a3e4-5925144ff93c" providerId="ADAL" clId="{0BA6EA2E-24C6-43FF-84EF-0DD600486A73}" dt="2024-10-08T12:13:38.864" v="19" actId="478"/>
          <ac:spMkLst>
            <pc:docMk/>
            <pc:sldMk cId="2305075619" sldId="321"/>
            <ac:spMk id="2" creationId="{6AABFEE1-4C8E-415E-94DB-3C2468AA8C10}"/>
          </ac:spMkLst>
        </pc:spChg>
        <pc:spChg chg="del mod">
          <ac:chgData name="Jacco Klappe" userId="8dc76b16-3d28-4290-a3e4-5925144ff93c" providerId="ADAL" clId="{0BA6EA2E-24C6-43FF-84EF-0DD600486A73}" dt="2024-10-08T12:13:11.858" v="12" actId="478"/>
          <ac:spMkLst>
            <pc:docMk/>
            <pc:sldMk cId="2305075619" sldId="321"/>
            <ac:spMk id="3" creationId="{EF2D9E06-C5B6-40D7-ABFA-612F67D282E8}"/>
          </ac:spMkLst>
        </pc:spChg>
        <pc:spChg chg="add mod">
          <ac:chgData name="Jacco Klappe" userId="8dc76b16-3d28-4290-a3e4-5925144ff93c" providerId="ADAL" clId="{0BA6EA2E-24C6-43FF-84EF-0DD600486A73}" dt="2024-10-08T12:13:34.392" v="18" actId="255"/>
          <ac:spMkLst>
            <pc:docMk/>
            <pc:sldMk cId="2305075619" sldId="321"/>
            <ac:spMk id="5" creationId="{94E9D4FB-87EC-D589-31B7-775B20AA65D4}"/>
          </ac:spMkLst>
        </pc:spChg>
      </pc:sldChg>
      <pc:sldChg chg="addSp delSp modSp add mod">
        <pc:chgData name="Jacco Klappe" userId="8dc76b16-3d28-4290-a3e4-5925144ff93c" providerId="ADAL" clId="{0BA6EA2E-24C6-43FF-84EF-0DD600486A73}" dt="2024-10-08T12:19:31.491" v="31" actId="14100"/>
        <pc:sldMkLst>
          <pc:docMk/>
          <pc:sldMk cId="3488948869" sldId="322"/>
        </pc:sldMkLst>
        <pc:spChg chg="del mod">
          <ac:chgData name="Jacco Klappe" userId="8dc76b16-3d28-4290-a3e4-5925144ff93c" providerId="ADAL" clId="{0BA6EA2E-24C6-43FF-84EF-0DD600486A73}" dt="2024-10-08T12:19:10.432" v="23" actId="478"/>
          <ac:spMkLst>
            <pc:docMk/>
            <pc:sldMk cId="3488948869" sldId="322"/>
            <ac:spMk id="5" creationId="{94E9D4FB-87EC-D589-31B7-775B20AA65D4}"/>
          </ac:spMkLst>
        </pc:spChg>
        <pc:picChg chg="add mod">
          <ac:chgData name="Jacco Klappe" userId="8dc76b16-3d28-4290-a3e4-5925144ff93c" providerId="ADAL" clId="{0BA6EA2E-24C6-43FF-84EF-0DD600486A73}" dt="2024-10-08T12:19:31.491" v="31" actId="14100"/>
          <ac:picMkLst>
            <pc:docMk/>
            <pc:sldMk cId="3488948869" sldId="322"/>
            <ac:picMk id="3" creationId="{39D14B2E-0855-BFEF-AF39-C8FB563E1A2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4673A-9A7C-477C-9E08-56C14197C704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0841F-01F1-4A28-BCF2-40BEA15904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03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305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487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989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461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19664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9314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982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2856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084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683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11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783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7827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503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034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984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67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dernemenmetpersoneel.nl/orienteren/personeelskosten/1077-premies-volksverzekeringen-wat-zijn-dat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ondernemenmetpersoneel.nl/administreren/inkomensafhankelijke-bijdrage-zorgverzekeringswet" TargetMode="External"/><Relationship Id="rId4" Type="http://schemas.openxmlformats.org/officeDocument/2006/relationships/hyperlink" Target="https://www.ondernemenmetpersoneel.nl/orienteren/1081-premies-werknemersverzekeringen-hoe-werkt-het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dernemenmetpersoneel.nl/bouw/1443-arbo-en-veiligheid-in-de-bouw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ondernemenmetpersoneel.nl/administreren/ziekteverzuim/1126-8-tips-voor-ontspanning-op-het-werk.html" TargetMode="External"/><Relationship Id="rId4" Type="http://schemas.openxmlformats.org/officeDocument/2006/relationships/hyperlink" Target="https://www.ondernemenmetpersoneel.nl/motiveren/opleiding-en-ontwikkelin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rekenhet.nl/ondernemen/loonkosten-werkgever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92576" y="1728144"/>
            <a:ext cx="9357264" cy="2496384"/>
          </a:xfrm>
        </p:spPr>
        <p:txBody>
          <a:bodyPr/>
          <a:lstStyle/>
          <a:p>
            <a:pPr algn="ctr"/>
            <a:r>
              <a:rPr lang="nl-NL" dirty="0"/>
              <a:t>Inleiding Calculeren en Begroten</a:t>
            </a:r>
            <a:br>
              <a:rPr lang="nl-NL" dirty="0"/>
            </a:br>
            <a:br>
              <a:rPr lang="nl-NL" dirty="0"/>
            </a:br>
            <a:r>
              <a:rPr lang="nl-NL" dirty="0"/>
              <a:t>in groen</a:t>
            </a:r>
          </a:p>
        </p:txBody>
      </p:sp>
    </p:spTree>
    <p:extLst>
      <p:ext uri="{BB962C8B-B14F-4D97-AF65-F5344CB8AC3E}">
        <p14:creationId xmlns:p14="http://schemas.microsoft.com/office/powerpoint/2010/main" val="43140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14A79A-5F37-47A1-826C-AA275F72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B668DC-117D-4F0A-A5F6-705D9259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728000"/>
            <a:ext cx="10241280" cy="4351338"/>
          </a:xfrm>
        </p:spPr>
        <p:txBody>
          <a:bodyPr/>
          <a:lstStyle/>
          <a:p>
            <a:pPr indent="0">
              <a:buNone/>
            </a:pPr>
            <a:endParaRPr lang="nl-NL" dirty="0"/>
          </a:p>
          <a:p>
            <a:pPr indent="0">
              <a:buNone/>
            </a:pPr>
            <a:r>
              <a:rPr lang="nl-NL" dirty="0"/>
              <a:t>1:     5,96 m2 per uur  per persoon   (Zie tabel blz. 37 reader)</a:t>
            </a:r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pPr indent="0">
              <a:buNone/>
            </a:pPr>
            <a:r>
              <a:rPr lang="nl-NL" dirty="0"/>
              <a:t>2:    20 m2 / 5.96 m2 = 3,36 uur per persoon</a:t>
            </a:r>
          </a:p>
          <a:p>
            <a:endParaRPr lang="nl-NL" dirty="0"/>
          </a:p>
          <a:p>
            <a:pPr indent="0">
              <a:buNone/>
            </a:pPr>
            <a:r>
              <a:rPr lang="nl-NL" dirty="0"/>
              <a:t>3:    De normstelling geeft aan dat er voor terras van 1,50 meter breed</a:t>
            </a:r>
          </a:p>
          <a:p>
            <a:pPr indent="0">
              <a:buNone/>
            </a:pPr>
            <a:r>
              <a:rPr lang="nl-NL" dirty="0"/>
              <a:t>           </a:t>
            </a:r>
            <a:r>
              <a:rPr lang="nl-NL" b="1" dirty="0">
                <a:solidFill>
                  <a:srgbClr val="FF0000"/>
                </a:solidFill>
              </a:rPr>
              <a:t>3 hoveniers</a:t>
            </a:r>
            <a:r>
              <a:rPr lang="nl-NL" dirty="0"/>
              <a:t> nodig  zijn:    </a:t>
            </a:r>
          </a:p>
          <a:p>
            <a:pPr indent="0">
              <a:buNone/>
            </a:pPr>
            <a:endParaRPr lang="nl-NL" dirty="0"/>
          </a:p>
          <a:p>
            <a:pPr marL="342900" indent="-342900"/>
            <a:r>
              <a:rPr lang="nl-NL" dirty="0"/>
              <a:t>       Berekening:  3,36 uur x € 40, = € 134,40 x </a:t>
            </a:r>
            <a:r>
              <a:rPr lang="nl-NL" b="1" dirty="0">
                <a:solidFill>
                  <a:srgbClr val="FF0000"/>
                </a:solidFill>
              </a:rPr>
              <a:t>3  personen </a:t>
            </a:r>
            <a:r>
              <a:rPr lang="nl-NL" dirty="0"/>
              <a:t>= </a:t>
            </a:r>
            <a:r>
              <a:rPr lang="nl-NL" b="1" dirty="0"/>
              <a:t>€ 403, 20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5707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Personeelskosten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930662"/>
            <a:ext cx="8959104" cy="4351338"/>
          </a:xfrm>
        </p:spPr>
        <p:txBody>
          <a:bodyPr/>
          <a:lstStyle/>
          <a:p>
            <a:pPr marL="97200" indent="-457200">
              <a:buFont typeface="+mj-lt"/>
              <a:buAutoNum type="arabicPeriod"/>
            </a:pPr>
            <a:r>
              <a:rPr lang="nl-NL" dirty="0"/>
              <a:t>Directe loonkosten</a:t>
            </a:r>
          </a:p>
          <a:p>
            <a:pPr marL="97200" indent="-457200">
              <a:buFont typeface="+mj-lt"/>
              <a:buAutoNum type="arabicPeriod"/>
            </a:pPr>
            <a:endParaRPr lang="nl-NL" dirty="0"/>
          </a:p>
          <a:p>
            <a:pPr marL="97200" indent="-457200">
              <a:buFont typeface="+mj-lt"/>
              <a:buAutoNum type="arabicPeriod"/>
            </a:pPr>
            <a:r>
              <a:rPr lang="nl-NL" dirty="0"/>
              <a:t>Indirecte loonkosten</a:t>
            </a:r>
          </a:p>
          <a:p>
            <a:pPr marL="97200" indent="-457200">
              <a:buFont typeface="+mj-lt"/>
              <a:buAutoNum type="arabicPeriod"/>
            </a:pPr>
            <a:endParaRPr lang="nl-NL" dirty="0"/>
          </a:p>
          <a:p>
            <a:pPr marL="97200" indent="-457200">
              <a:buFont typeface="+mj-lt"/>
              <a:buAutoNum type="arabicPeriod"/>
            </a:pPr>
            <a:r>
              <a:rPr lang="nl-NL" dirty="0"/>
              <a:t>Verplichte premies en bijdragen</a:t>
            </a:r>
          </a:p>
          <a:p>
            <a:pPr marL="97200" indent="-457200">
              <a:buFont typeface="+mj-lt"/>
              <a:buAutoNum type="arabicPeriod"/>
            </a:pPr>
            <a:endParaRPr lang="nl-NL" dirty="0"/>
          </a:p>
          <a:p>
            <a:pPr marL="97200" indent="-457200">
              <a:buFont typeface="+mj-lt"/>
              <a:buAutoNum type="arabicPeriod"/>
            </a:pPr>
            <a:r>
              <a:rPr lang="nl-NL" dirty="0"/>
              <a:t>Overige personeelskosten</a:t>
            </a:r>
          </a:p>
        </p:txBody>
      </p:sp>
    </p:spTree>
    <p:extLst>
      <p:ext uri="{BB962C8B-B14F-4D97-AF65-F5344CB8AC3E}">
        <p14:creationId xmlns:p14="http://schemas.microsoft.com/office/powerpoint/2010/main" val="2419805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Directe personeelskosten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930662"/>
            <a:ext cx="9518112" cy="4351338"/>
          </a:xfrm>
        </p:spPr>
        <p:txBody>
          <a:bodyPr/>
          <a:lstStyle/>
          <a:p>
            <a:r>
              <a:rPr lang="nl-NL" dirty="0"/>
              <a:t>Salaris</a:t>
            </a:r>
          </a:p>
          <a:p>
            <a:endParaRPr lang="nl-NL" dirty="0"/>
          </a:p>
          <a:p>
            <a:r>
              <a:rPr lang="nl-NL" dirty="0"/>
              <a:t>Vakantietoeslag</a:t>
            </a:r>
          </a:p>
          <a:p>
            <a:endParaRPr lang="nl-NL" dirty="0"/>
          </a:p>
          <a:p>
            <a:r>
              <a:rPr lang="nl-NL" dirty="0"/>
              <a:t>Eventuele prestatiebeloning (winstuitkering)</a:t>
            </a:r>
          </a:p>
          <a:p>
            <a:endParaRPr lang="nl-NL" dirty="0"/>
          </a:p>
          <a:p>
            <a:r>
              <a:rPr lang="nl-NL" dirty="0"/>
              <a:t>Minimumloon en vakantiegeld (vanaf 22 haar in 2019: €1635,60)</a:t>
            </a:r>
          </a:p>
          <a:p>
            <a:endParaRPr lang="nl-NL" dirty="0"/>
          </a:p>
          <a:p>
            <a:r>
              <a:rPr lang="nl-NL" dirty="0"/>
              <a:t>Indien Cao in de bedrijfstak dan geldt deze Cao voor alle </a:t>
            </a:r>
            <a:r>
              <a:rPr lang="nl-NL" dirty="0" err="1"/>
              <a:t>Wg</a:t>
            </a:r>
            <a:r>
              <a:rPr lang="nl-NL" dirty="0"/>
              <a:t> en</a:t>
            </a:r>
          </a:p>
          <a:p>
            <a:pPr indent="0">
              <a:buNone/>
            </a:pPr>
            <a:r>
              <a:rPr lang="nl-NL" dirty="0"/>
              <a:t>    </a:t>
            </a:r>
            <a:r>
              <a:rPr lang="nl-NL" dirty="0" err="1"/>
              <a:t>Wn</a:t>
            </a:r>
            <a:r>
              <a:rPr lang="nl-NL" dirty="0"/>
              <a:t> in de betreffende bedrijfstak ; Algemeen Verbindend Verklaard</a:t>
            </a:r>
          </a:p>
        </p:txBody>
      </p:sp>
    </p:spTree>
    <p:extLst>
      <p:ext uri="{BB962C8B-B14F-4D97-AF65-F5344CB8AC3E}">
        <p14:creationId xmlns:p14="http://schemas.microsoft.com/office/powerpoint/2010/main" val="4180449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Indirecte loonkosten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930662"/>
            <a:ext cx="8959104" cy="4351338"/>
          </a:xfrm>
        </p:spPr>
        <p:txBody>
          <a:bodyPr/>
          <a:lstStyle/>
          <a:p>
            <a:r>
              <a:rPr lang="nl-NL" dirty="0"/>
              <a:t>Pensioenkosten</a:t>
            </a:r>
          </a:p>
          <a:p>
            <a:endParaRPr lang="nl-NL" dirty="0"/>
          </a:p>
          <a:p>
            <a:r>
              <a:rPr lang="nl-NL" dirty="0"/>
              <a:t>Reiskosten</a:t>
            </a:r>
          </a:p>
          <a:p>
            <a:endParaRPr lang="nl-NL" dirty="0"/>
          </a:p>
          <a:p>
            <a:r>
              <a:rPr lang="nl-NL" dirty="0"/>
              <a:t>Onkostenvergoedingen</a:t>
            </a:r>
          </a:p>
          <a:p>
            <a:endParaRPr lang="nl-NL" dirty="0"/>
          </a:p>
          <a:p>
            <a:r>
              <a:rPr lang="nl-NL" dirty="0"/>
              <a:t>Secundaire arbeidsvoorwaarden (13</a:t>
            </a:r>
            <a:r>
              <a:rPr lang="nl-NL" baseline="30000" dirty="0"/>
              <a:t>e</a:t>
            </a:r>
            <a:r>
              <a:rPr lang="nl-NL" dirty="0"/>
              <a:t> maand, </a:t>
            </a:r>
            <a:r>
              <a:rPr lang="nl-NL" dirty="0" err="1"/>
              <a:t>lease-auto</a:t>
            </a:r>
            <a:r>
              <a:rPr lang="nl-NL" dirty="0"/>
              <a:t>,</a:t>
            </a:r>
          </a:p>
          <a:p>
            <a:pPr indent="0">
              <a:buNone/>
            </a:pPr>
            <a:r>
              <a:rPr lang="nl-NL" dirty="0"/>
              <a:t>     telefoon van de zaak, kosten van personeelsverzekeringen) </a:t>
            </a:r>
          </a:p>
        </p:txBody>
      </p:sp>
    </p:spTree>
    <p:extLst>
      <p:ext uri="{BB962C8B-B14F-4D97-AF65-F5344CB8AC3E}">
        <p14:creationId xmlns:p14="http://schemas.microsoft.com/office/powerpoint/2010/main" val="3174685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Verplichte premies en bijdragen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930662"/>
            <a:ext cx="8959104" cy="4351338"/>
          </a:xfrm>
        </p:spPr>
        <p:txBody>
          <a:bodyPr/>
          <a:lstStyle/>
          <a:p>
            <a:pPr lvl="0"/>
            <a:r>
              <a:rPr lang="nl-NL" dirty="0"/>
              <a:t>Loonbelasting</a:t>
            </a:r>
          </a:p>
          <a:p>
            <a:pPr lvl="0"/>
            <a:endParaRPr lang="nl-NL" dirty="0"/>
          </a:p>
          <a:p>
            <a:pPr lvl="0"/>
            <a:r>
              <a:rPr lang="nl-NL" u="sng" dirty="0">
                <a:hlinkClick r:id="rId3" tooltip="Premies volksverzekeringen, wat zijn dat?"/>
              </a:rPr>
              <a:t>premie volksverzekeringen</a:t>
            </a:r>
            <a:r>
              <a:rPr lang="nl-NL" dirty="0"/>
              <a:t> (AOW, </a:t>
            </a:r>
            <a:r>
              <a:rPr lang="nl-NL" dirty="0" err="1"/>
              <a:t>Anw</a:t>
            </a:r>
            <a:r>
              <a:rPr lang="nl-NL" dirty="0"/>
              <a:t> en </a:t>
            </a:r>
            <a:r>
              <a:rPr lang="nl-NL" dirty="0" err="1"/>
              <a:t>Wlz</a:t>
            </a:r>
            <a:r>
              <a:rPr lang="nl-NL" dirty="0"/>
              <a:t>)</a:t>
            </a:r>
          </a:p>
          <a:p>
            <a:pPr lvl="0"/>
            <a:endParaRPr lang="nl-NL" dirty="0"/>
          </a:p>
          <a:p>
            <a:pPr lvl="0"/>
            <a:r>
              <a:rPr lang="nl-NL" u="sng" dirty="0">
                <a:hlinkClick r:id="rId4" tooltip="Premies werknemersverzekeringen, hoe werkt het?"/>
              </a:rPr>
              <a:t>premies werknemersverzekeringen</a:t>
            </a:r>
            <a:r>
              <a:rPr lang="nl-NL" dirty="0"/>
              <a:t> (WW, WAO, WIA en ZW)</a:t>
            </a:r>
          </a:p>
          <a:p>
            <a:pPr lvl="0"/>
            <a:endParaRPr lang="nl-NL" dirty="0"/>
          </a:p>
          <a:p>
            <a:pPr lvl="0"/>
            <a:r>
              <a:rPr lang="nl-NL" u="sng" dirty="0">
                <a:hlinkClick r:id="rId5" tooltip="Inkomensafhankelijke bijdrage Zorgverzekeringswet"/>
              </a:rPr>
              <a:t>inkomensafhankelijke bijdrage</a:t>
            </a:r>
          </a:p>
          <a:p>
            <a:pPr lvl="0" indent="0">
              <a:buNone/>
            </a:pPr>
            <a:r>
              <a:rPr lang="nl-NL" u="sng" dirty="0">
                <a:hlinkClick r:id="rId5" tooltip="Inkomensafhankelijke bijdrage Zorgverzekeringswet"/>
              </a:rPr>
              <a:t>    Zorgverzekeringswet</a:t>
            </a:r>
            <a:r>
              <a:rPr lang="nl-NL" dirty="0"/>
              <a:t> (werkgeversheffing en in sommige</a:t>
            </a:r>
          </a:p>
          <a:p>
            <a:pPr lvl="0" indent="0">
              <a:buNone/>
            </a:pPr>
            <a:r>
              <a:rPr lang="nl-NL" dirty="0"/>
              <a:t>    gevallen bijdrage Zorgverzekeringswet)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4402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612720"/>
          </a:xfrm>
        </p:spPr>
        <p:txBody>
          <a:bodyPr/>
          <a:lstStyle/>
          <a:p>
            <a:r>
              <a:rPr lang="nl-NL" dirty="0"/>
              <a:t>Overige kosten personeel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335024"/>
            <a:ext cx="8959104" cy="4946976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nl-NL" dirty="0"/>
              <a:t>Personeel is een flinke investering. Naast bovenstaande kosten, maak je zeer waarschijnlijk nog wat extra kosten.</a:t>
            </a:r>
          </a:p>
          <a:p>
            <a:pPr indent="0">
              <a:buNone/>
            </a:pPr>
            <a:r>
              <a:rPr lang="nl-NL" dirty="0"/>
              <a:t>Je kunt dan bijvoorbeeld denken aan: </a:t>
            </a:r>
          </a:p>
          <a:p>
            <a:pPr indent="0">
              <a:buNone/>
            </a:pPr>
            <a:endParaRPr lang="nl-NL" dirty="0"/>
          </a:p>
          <a:p>
            <a:pPr marL="342900" indent="-342900"/>
            <a:r>
              <a:rPr lang="nl-NL" dirty="0"/>
              <a:t>de kosten voor een werkplek. Een gemiddelde kantoorwerkplek kost zo’n € 9.000 per jaar, per werknemer (NFC Index). Daarin zijn kosten meegenomen voor onder meer het gebouw, de facilitaire dienstverlening en de ICT.</a:t>
            </a:r>
          </a:p>
          <a:p>
            <a:pPr lvl="0"/>
            <a:r>
              <a:rPr lang="nl-NL" dirty="0"/>
              <a:t>kosten voor werkkleding</a:t>
            </a:r>
          </a:p>
          <a:p>
            <a:pPr lvl="0"/>
            <a:r>
              <a:rPr lang="nl-NL" dirty="0">
                <a:hlinkClick r:id="rId3" tooltip="Arbowet toepassen in de bouw"/>
              </a:rPr>
              <a:t>Arbo voorzieningen</a:t>
            </a:r>
            <a:r>
              <a:rPr lang="nl-NL" dirty="0"/>
              <a:t>, zoals een helm of veiligheidsbril. </a:t>
            </a:r>
          </a:p>
          <a:p>
            <a:pPr lvl="0"/>
            <a:r>
              <a:rPr lang="nl-NL" dirty="0"/>
              <a:t>kosten voor eten en drinken</a:t>
            </a:r>
          </a:p>
          <a:p>
            <a:pPr lvl="0"/>
            <a:r>
              <a:rPr lang="nl-NL" dirty="0"/>
              <a:t>kosten voor </a:t>
            </a:r>
            <a:r>
              <a:rPr lang="nl-NL" dirty="0">
                <a:hlinkClick r:id="rId4" tooltip="Opleiding en ontwikkeling"/>
              </a:rPr>
              <a:t>opleiding en ontwikkeling</a:t>
            </a:r>
            <a:r>
              <a:rPr lang="nl-NL" dirty="0"/>
              <a:t> van personeel. </a:t>
            </a:r>
          </a:p>
          <a:p>
            <a:pPr lvl="0"/>
            <a:r>
              <a:rPr lang="nl-NL" dirty="0"/>
              <a:t>kosten </a:t>
            </a:r>
            <a:r>
              <a:rPr lang="nl-NL" dirty="0">
                <a:hlinkClick r:id="rId5" tooltip="8 tips voor ontspanning op het werk"/>
              </a:rPr>
              <a:t>ontspanning op het werk</a:t>
            </a:r>
            <a:r>
              <a:rPr lang="nl-NL" dirty="0"/>
              <a:t>. </a:t>
            </a:r>
          </a:p>
          <a:p>
            <a:pPr lvl="0"/>
            <a:r>
              <a:rPr lang="nl-NL" dirty="0"/>
              <a:t>Je kunt het zo gek maken als je wilt…………………………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9608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94E9D4FB-87EC-D589-31B7-775B20AA6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940" y="1728000"/>
            <a:ext cx="8636060" cy="1843336"/>
          </a:xfrm>
        </p:spPr>
        <p:txBody>
          <a:bodyPr>
            <a:normAutofit/>
          </a:bodyPr>
          <a:lstStyle/>
          <a:p>
            <a:r>
              <a:rPr lang="nl-NL" sz="3600" dirty="0">
                <a:hlinkClick r:id="rId3"/>
              </a:rPr>
              <a:t>Loonkosten voor de werkgever berekenen | BerekenHet.nl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305075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39D14B2E-0855-BFEF-AF39-C8FB563E1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87" y="155275"/>
            <a:ext cx="10282687" cy="641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4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H6 Arbeidskosten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566928" y="2048256"/>
            <a:ext cx="11320272" cy="4031082"/>
          </a:xfrm>
        </p:spPr>
        <p:txBody>
          <a:bodyPr/>
          <a:lstStyle/>
          <a:p>
            <a:r>
              <a:rPr lang="nl-NL" dirty="0"/>
              <a:t>Ca. 50% van de kosten van onderhoud en aanleg bestaan uit arbeidskosten</a:t>
            </a:r>
          </a:p>
          <a:p>
            <a:endParaRPr lang="nl-NL" dirty="0"/>
          </a:p>
          <a:p>
            <a:r>
              <a:rPr lang="nl-NL" dirty="0"/>
              <a:t>In de Hoveniersbranche worden de lonen/salarissen  conform de Cao betaald</a:t>
            </a:r>
          </a:p>
          <a:p>
            <a:endParaRPr lang="nl-NL" dirty="0"/>
          </a:p>
          <a:p>
            <a:r>
              <a:rPr lang="nl-NL" dirty="0"/>
              <a:t>Norm voor tijdbesteding</a:t>
            </a:r>
          </a:p>
          <a:p>
            <a:endParaRPr lang="nl-NL" dirty="0"/>
          </a:p>
          <a:p>
            <a:r>
              <a:rPr lang="nl-NL" dirty="0"/>
              <a:t>Voorbeeld arbeidsuren met calculatienorm</a:t>
            </a:r>
          </a:p>
          <a:p>
            <a:endParaRPr lang="nl-NL" dirty="0"/>
          </a:p>
          <a:p>
            <a:r>
              <a:rPr lang="nl-NL" dirty="0"/>
              <a:t>Loonkosten  (Direct en Indirect)</a:t>
            </a:r>
          </a:p>
          <a:p>
            <a:pPr indent="0">
              <a:buNone/>
            </a:pPr>
            <a:endParaRPr lang="nl-NL" dirty="0"/>
          </a:p>
          <a:p>
            <a:r>
              <a:rPr lang="nl-NL" dirty="0"/>
              <a:t>Overige loonkosten</a:t>
            </a:r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93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B5738A-D4D4-4F3A-9142-AB0DFFA6C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10545984" cy="1080000"/>
          </a:xfrm>
        </p:spPr>
        <p:txBody>
          <a:bodyPr>
            <a:normAutofit fontScale="90000"/>
          </a:bodyPr>
          <a:lstStyle/>
          <a:p>
            <a:r>
              <a:rPr lang="nl-NL" dirty="0"/>
              <a:t>Norm voor tijdsbesteding in arbeidsuren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47DCC4-09B7-4F37-88D5-FE708AA76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728000"/>
            <a:ext cx="9036000" cy="4351338"/>
          </a:xfrm>
        </p:spPr>
        <p:txBody>
          <a:bodyPr/>
          <a:lstStyle/>
          <a:p>
            <a:pPr marL="342900" indent="-342900"/>
            <a:r>
              <a:rPr lang="nl-NL" dirty="0"/>
              <a:t>Is de tijd </a:t>
            </a:r>
          </a:p>
          <a:p>
            <a:pPr marL="342900" indent="-342900"/>
            <a:r>
              <a:rPr lang="nl-NL" dirty="0"/>
              <a:t>die een vakbekwaam arbeider, </a:t>
            </a:r>
          </a:p>
          <a:p>
            <a:pPr marL="342900" indent="-342900"/>
            <a:r>
              <a:rPr lang="nl-NL" dirty="0"/>
              <a:t>werkend in een normaal (gemiddeld tempo), </a:t>
            </a:r>
          </a:p>
          <a:p>
            <a:pPr marL="342900" indent="-342900"/>
            <a:r>
              <a:rPr lang="nl-NL" dirty="0"/>
              <a:t>nodig heeft om </a:t>
            </a:r>
          </a:p>
          <a:p>
            <a:pPr marL="342900" indent="-342900"/>
            <a:r>
              <a:rPr lang="nl-NL" dirty="0"/>
              <a:t>een bepaalde bewerking </a:t>
            </a:r>
          </a:p>
          <a:p>
            <a:pPr marL="342900" indent="-342900"/>
            <a:r>
              <a:rPr lang="nl-NL" dirty="0"/>
              <a:t>onder bepaalde omstandigheden </a:t>
            </a:r>
          </a:p>
          <a:p>
            <a:pPr marL="342900" indent="-342900"/>
            <a:r>
              <a:rPr lang="nl-NL" dirty="0"/>
              <a:t>volgens een omschreven werkmethode te verrichten.</a:t>
            </a:r>
          </a:p>
          <a:p>
            <a:pPr indent="0">
              <a:buNone/>
            </a:pPr>
            <a:endParaRPr lang="nl-NL" dirty="0"/>
          </a:p>
          <a:p>
            <a:pPr marL="342900" indent="-342900"/>
            <a:r>
              <a:rPr lang="nl-NL" dirty="0"/>
              <a:t>In deze normtijd zijn een aantal (menselijke) toeslagen opgenomen (rust, persoonlijke verzorging, verplaatsingstijd, afstand van en naar het werk en het soort transportmiddel)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875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Invloeden op de normtijd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2093760"/>
            <a:ext cx="9036000" cy="4351338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nl-NL" b="1" dirty="0"/>
              <a:t>Verspilling = onnodige stagnatie</a:t>
            </a:r>
          </a:p>
          <a:p>
            <a:pPr marL="342900" indent="-342900"/>
            <a:r>
              <a:rPr lang="nl-NL" dirty="0"/>
              <a:t>Te laat aanleveren materiaal</a:t>
            </a:r>
          </a:p>
          <a:p>
            <a:pPr marL="342900" indent="-342900"/>
            <a:r>
              <a:rPr lang="nl-NL" dirty="0"/>
              <a:t>Gereedschap vergeten</a:t>
            </a:r>
          </a:p>
          <a:p>
            <a:pPr marL="342900" indent="-342900"/>
            <a:r>
              <a:rPr lang="nl-NL" dirty="0"/>
              <a:t>Te veel mensen op het project</a:t>
            </a:r>
          </a:p>
          <a:p>
            <a:pPr marL="342900" indent="-342900"/>
            <a:r>
              <a:rPr lang="nl-NL" dirty="0"/>
              <a:t>Machines te laat op het project</a:t>
            </a:r>
          </a:p>
          <a:p>
            <a:pPr indent="0">
              <a:buNone/>
            </a:pPr>
            <a:endParaRPr lang="nl-NL" dirty="0"/>
          </a:p>
          <a:p>
            <a:pPr indent="0">
              <a:buNone/>
            </a:pPr>
            <a:r>
              <a:rPr lang="nl-NL" b="1" dirty="0"/>
              <a:t>Specifieke omstandigheden</a:t>
            </a:r>
          </a:p>
          <a:p>
            <a:r>
              <a:rPr lang="nl-NL" dirty="0"/>
              <a:t>Samenstelling terrein (aaneen gesloten of uit elkaar liggend)</a:t>
            </a:r>
          </a:p>
          <a:p>
            <a:r>
              <a:rPr lang="nl-NL" dirty="0"/>
              <a:t>Grondsoort (licht middel zwaar of zwaar0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293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10271664" cy="795600"/>
          </a:xfrm>
        </p:spPr>
        <p:txBody>
          <a:bodyPr>
            <a:normAutofit/>
          </a:bodyPr>
          <a:lstStyle/>
          <a:p>
            <a:r>
              <a:rPr lang="nl-NL" dirty="0"/>
              <a:t>Weergave van de normen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719144"/>
            <a:ext cx="9948672" cy="4151304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nl-NL" dirty="0"/>
              <a:t>De norm van tijdsbesteding voor arbeid zijn op 2 manieren weergeven:</a:t>
            </a:r>
          </a:p>
          <a:p>
            <a:pPr indent="0">
              <a:buNone/>
            </a:pPr>
            <a:endParaRPr lang="nl-NL" dirty="0"/>
          </a:p>
          <a:p>
            <a:pPr marL="342900" indent="-342900"/>
            <a:r>
              <a:rPr lang="nl-NL" dirty="0"/>
              <a:t>In uur per eenheid </a:t>
            </a:r>
          </a:p>
          <a:p>
            <a:pPr marL="342900" indent="-342900"/>
            <a:r>
              <a:rPr lang="nl-NL" dirty="0"/>
              <a:t>(hoeveel uur heb je nodig om  1 handeling/eenheid  te verrichten)</a:t>
            </a:r>
          </a:p>
          <a:p>
            <a:pPr lvl="0" indent="0">
              <a:buNone/>
            </a:pPr>
            <a:endParaRPr lang="nl-NL" dirty="0"/>
          </a:p>
          <a:p>
            <a:pPr marL="342900" indent="-342900"/>
            <a:r>
              <a:rPr lang="nl-NL" dirty="0"/>
              <a:t>In eenheden per uur </a:t>
            </a:r>
          </a:p>
          <a:p>
            <a:pPr marL="342900" indent="-342900"/>
            <a:r>
              <a:rPr lang="nl-NL" dirty="0"/>
              <a:t>(hoeveel handelingen/eenheden kun je per uur verrichten)</a:t>
            </a:r>
          </a:p>
          <a:p>
            <a:pPr indent="0">
              <a:buNone/>
            </a:pPr>
            <a:endParaRPr lang="nl-NL" dirty="0"/>
          </a:p>
          <a:p>
            <a:r>
              <a:rPr lang="nl-NL" dirty="0"/>
              <a:t>Een eenheid kan zijn: stuks, m, m2, m3</a:t>
            </a:r>
          </a:p>
          <a:p>
            <a:endParaRPr lang="nl-NL" dirty="0"/>
          </a:p>
          <a:p>
            <a:r>
              <a:rPr lang="nl-NL" dirty="0"/>
              <a:t>Bij het berekenen van de arbeidsuren maakt het geen verschil welke</a:t>
            </a:r>
          </a:p>
          <a:p>
            <a:r>
              <a:rPr lang="nl-NL" dirty="0"/>
              <a:t>norm je gebruikt, de uitkomst is bij beide methoden gelijk.</a:t>
            </a:r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126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Calculatieboeken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656000"/>
            <a:ext cx="10058400" cy="462600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nl-NL" dirty="0"/>
              <a:t>Bij het maken van een begroting kun je gebruikmaken van calculatieboeken waarin de normen voor aanleg- en onderhoudswerkzaamheden zijn beschreven. </a:t>
            </a:r>
          </a:p>
          <a:p>
            <a:pPr indent="0">
              <a:buNone/>
            </a:pPr>
            <a:r>
              <a:rPr lang="nl-NL" dirty="0"/>
              <a:t>Er zijn verschillende boeken voor de groenvoorziening geschreven:</a:t>
            </a:r>
          </a:p>
          <a:p>
            <a:pPr indent="0">
              <a:buNone/>
            </a:pPr>
            <a:endParaRPr lang="nl-NL" dirty="0"/>
          </a:p>
          <a:p>
            <a:pPr lvl="0"/>
            <a:r>
              <a:rPr lang="nl-NL" b="1" dirty="0"/>
              <a:t>IMAG</a:t>
            </a:r>
            <a:r>
              <a:rPr lang="nl-NL" dirty="0"/>
              <a:t> (Instituut Mechanisatie Arbeid en Gebouwen (grootschalige</a:t>
            </a:r>
          </a:p>
          <a:p>
            <a:pPr lvl="0"/>
            <a:r>
              <a:rPr lang="nl-NL" dirty="0"/>
              <a:t>projecten)</a:t>
            </a:r>
          </a:p>
          <a:p>
            <a:pPr lvl="0"/>
            <a:endParaRPr lang="nl-NL" dirty="0"/>
          </a:p>
          <a:p>
            <a:pPr lvl="0"/>
            <a:r>
              <a:rPr lang="nl-NL" dirty="0"/>
              <a:t>Kosten aanleg kleinschalig Groen (</a:t>
            </a:r>
            <a:r>
              <a:rPr lang="nl-NL" b="1" dirty="0" err="1"/>
              <a:t>Vakmediane</a:t>
            </a:r>
            <a:r>
              <a:rPr lang="nl-NL" dirty="0" err="1"/>
              <a:t>t</a:t>
            </a:r>
            <a:r>
              <a:rPr lang="nl-NL" dirty="0"/>
              <a:t>) (geschikt voor </a:t>
            </a:r>
          </a:p>
          <a:p>
            <a:pPr lvl="0" indent="0">
              <a:buNone/>
            </a:pPr>
            <a:r>
              <a:rPr lang="nl-NL" dirty="0"/>
              <a:t>    hoveniersbranche)</a:t>
            </a:r>
          </a:p>
          <a:p>
            <a:pPr lvl="0"/>
            <a:endParaRPr lang="nl-NL" dirty="0"/>
          </a:p>
          <a:p>
            <a:pPr lvl="0"/>
            <a:r>
              <a:rPr lang="nl-NL" b="1" dirty="0"/>
              <a:t>Het Groene Boek </a:t>
            </a:r>
            <a:r>
              <a:rPr lang="nl-NL" dirty="0"/>
              <a:t>(Geschikt voor Hoveniersbranche)</a:t>
            </a:r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0503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A5DB967-9F4A-2A9F-9EB6-3F56B2D95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175" y="615805"/>
            <a:ext cx="9709649" cy="562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97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" y="146304"/>
            <a:ext cx="9966960" cy="6711696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nl-NL" b="1" dirty="0"/>
              <a:t>Voorbeeld:</a:t>
            </a:r>
            <a:endParaRPr lang="nl-NL" dirty="0"/>
          </a:p>
          <a:p>
            <a:pPr indent="0">
              <a:buNone/>
            </a:pPr>
            <a:r>
              <a:rPr lang="nl-NL" dirty="0"/>
              <a:t>Een tuin heeft een oppervlakte van 125m2. </a:t>
            </a:r>
          </a:p>
          <a:p>
            <a:pPr indent="0">
              <a:buNone/>
            </a:pPr>
            <a:r>
              <a:rPr lang="nl-NL" dirty="0"/>
              <a:t>Voor het uitzetten van een kleine tuin is een norm bepaald van 90m2 tuin uitzetten per uur. </a:t>
            </a:r>
          </a:p>
          <a:p>
            <a:pPr indent="0">
              <a:buNone/>
            </a:pPr>
            <a:r>
              <a:rPr lang="nl-NL" dirty="0"/>
              <a:t>Het arbeidstarief is gesteld op € 40,-- per uur</a:t>
            </a:r>
          </a:p>
          <a:p>
            <a:pPr indent="0">
              <a:buNone/>
            </a:pPr>
            <a:r>
              <a:rPr lang="nl-NL" dirty="0"/>
              <a:t> </a:t>
            </a:r>
          </a:p>
          <a:p>
            <a:pPr lvl="0" indent="0">
              <a:buNone/>
            </a:pPr>
            <a:r>
              <a:rPr lang="nl-NL" dirty="0"/>
              <a:t>1. Hoeveel arbeidsuren is volgens de norm nodig voor deze tuin?</a:t>
            </a:r>
          </a:p>
          <a:p>
            <a:pPr lvl="0" indent="0">
              <a:buNone/>
            </a:pPr>
            <a:r>
              <a:rPr lang="nl-NL" dirty="0"/>
              <a:t>2. Hoeveel bedragen de arbeidskosten?</a:t>
            </a:r>
          </a:p>
          <a:p>
            <a:endParaRPr lang="nl-NL" dirty="0"/>
          </a:p>
          <a:p>
            <a:pPr indent="0">
              <a:buNone/>
            </a:pPr>
            <a:r>
              <a:rPr lang="nl-NL" b="1" dirty="0"/>
              <a:t>Uitkomst vraag 1</a:t>
            </a:r>
            <a:endParaRPr lang="nl-NL" dirty="0"/>
          </a:p>
          <a:p>
            <a:pPr marL="342900" indent="-342900"/>
            <a:r>
              <a:rPr lang="nl-NL" dirty="0"/>
              <a:t>125 m2 / 90 m2 = 1,39 uur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Let op: dit zijn uren in decimalen!!!</a:t>
            </a:r>
          </a:p>
          <a:p>
            <a:pPr marL="342900" indent="-342900"/>
            <a:r>
              <a:rPr lang="nl-NL" dirty="0"/>
              <a:t>1,39 uur = </a:t>
            </a:r>
            <a:r>
              <a:rPr lang="nl-NL" b="1" dirty="0"/>
              <a:t>1 uur en 23,4 minuten</a:t>
            </a:r>
            <a:r>
              <a:rPr lang="nl-NL" dirty="0"/>
              <a:t>   (0,39 * 60 minuten = 23,40 minuten)</a:t>
            </a:r>
          </a:p>
          <a:p>
            <a:pPr indent="0">
              <a:buNone/>
            </a:pPr>
            <a:endParaRPr lang="nl-NL" dirty="0"/>
          </a:p>
          <a:p>
            <a:pPr indent="0">
              <a:buNone/>
            </a:pPr>
            <a:r>
              <a:rPr lang="nl-NL" b="1" dirty="0"/>
              <a:t>Uitkomst vraag 2</a:t>
            </a:r>
            <a:endParaRPr lang="nl-NL" dirty="0"/>
          </a:p>
          <a:p>
            <a:r>
              <a:rPr lang="nl-NL" dirty="0"/>
              <a:t>1,39 * € 40,00 = </a:t>
            </a:r>
            <a:r>
              <a:rPr lang="nl-NL" b="1" dirty="0"/>
              <a:t>€ 55,60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221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04" y="347472"/>
            <a:ext cx="9985248" cy="6272784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nl-NL" b="1" dirty="0"/>
              <a:t>Voorbeeld arbeidsuren met de calculatienorm</a:t>
            </a:r>
            <a:endParaRPr lang="nl-NL" dirty="0"/>
          </a:p>
          <a:p>
            <a:pPr indent="0">
              <a:buNone/>
            </a:pPr>
            <a:r>
              <a:rPr lang="nl-NL" dirty="0"/>
              <a:t>Je gaat een terras van 4,00 x 5,00 maken met betonstraatstenen waalformaat 200x50x80 in halfsteensverband. Op in de tabel op blz. 37van je reader zie je bijhorende calculatienorm. Je rekent met de normweergave: m2 per uur. </a:t>
            </a:r>
          </a:p>
          <a:p>
            <a:pPr indent="0">
              <a:buNone/>
            </a:pPr>
            <a:r>
              <a:rPr lang="nl-NL" dirty="0"/>
              <a:t>Stel dat de normstelling voor dit werk bestaat uit een ploeg van 3 werknemers.</a:t>
            </a:r>
          </a:p>
          <a:p>
            <a:pPr indent="0">
              <a:buNone/>
            </a:pPr>
            <a:endParaRPr lang="nl-NL" dirty="0"/>
          </a:p>
          <a:p>
            <a:pPr indent="0">
              <a:buNone/>
            </a:pPr>
            <a:r>
              <a:rPr lang="nl-NL" b="1" dirty="0"/>
              <a:t>Vragen:</a:t>
            </a:r>
            <a:endParaRPr lang="nl-NL" dirty="0"/>
          </a:p>
          <a:p>
            <a:pPr marL="457200" lvl="0" indent="-457200">
              <a:buFont typeface="+mj-lt"/>
              <a:buAutoNum type="arabicPeriod"/>
            </a:pPr>
            <a:r>
              <a:rPr lang="nl-NL" dirty="0"/>
              <a:t>Hoeveel m2  wordt er per uur gelegd per werknemer?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dirty="0"/>
              <a:t>Hoeveel uren doet een werknemer (gemiddeld) over 20m2 meter?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dirty="0"/>
              <a:t>Wat bedragen de arbeidskosten als deze worden gesteld op € 40 per uur.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43427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0421C59B3BE84A9BF1FC8FDCF7F2E1" ma:contentTypeVersion="11" ma:contentTypeDescription="Een nieuw document maken." ma:contentTypeScope="" ma:versionID="791710bb5c3cdedc062d150fd6507f7d">
  <xsd:schema xmlns:xsd="http://www.w3.org/2001/XMLSchema" xmlns:xs="http://www.w3.org/2001/XMLSchema" xmlns:p="http://schemas.microsoft.com/office/2006/metadata/properties" xmlns:ns3="e7f4119c-7916-45ed-98b1-e4d6d81e0724" xmlns:ns4="bbd6ea1b-8d45-4250-bdaf-fcfae63aec9d" targetNamespace="http://schemas.microsoft.com/office/2006/metadata/properties" ma:root="true" ma:fieldsID="79df2f18a60d1fdbc4ccef9fa6b2873e" ns3:_="" ns4:_="">
    <xsd:import namespace="e7f4119c-7916-45ed-98b1-e4d6d81e0724"/>
    <xsd:import namespace="bbd6ea1b-8d45-4250-bdaf-fcfae63aec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f4119c-7916-45ed-98b1-e4d6d81e07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6ea1b-8d45-4250-bdaf-fcfae63ae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0E1B76-2062-486E-90AF-7465E54EEA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CF6C01-126D-472B-A8FF-5D5245651E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f4119c-7916-45ed-98b1-e4d6d81e0724"/>
    <ds:schemaRef ds:uri="bbd6ea1b-8d45-4250-bdaf-fcfae63ae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52BF44-3D17-486F-9930-59D313017E00}">
  <ds:schemaRefs>
    <ds:schemaRef ds:uri="bbd6ea1b-8d45-4250-bdaf-fcfae63aec9d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7f4119c-7916-45ed-98b1-e4d6d81e072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11770</TotalTime>
  <Words>838</Words>
  <Application>Microsoft Office PowerPoint</Application>
  <PresentationFormat>Breedbeeld</PresentationFormat>
  <Paragraphs>159</Paragraphs>
  <Slides>17</Slides>
  <Notes>17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Kantoorthema</vt:lpstr>
      <vt:lpstr>Inleiding Calculeren en Begroten  in groen</vt:lpstr>
      <vt:lpstr>H6 Arbeidskosten</vt:lpstr>
      <vt:lpstr>Norm voor tijdsbesteding in arbeidsuren</vt:lpstr>
      <vt:lpstr>Invloeden op de normtijd</vt:lpstr>
      <vt:lpstr>Weergave van de normen</vt:lpstr>
      <vt:lpstr>Calculatieboeken</vt:lpstr>
      <vt:lpstr>PowerPoint-presentatie</vt:lpstr>
      <vt:lpstr>PowerPoint-presentatie</vt:lpstr>
      <vt:lpstr>PowerPoint-presentatie</vt:lpstr>
      <vt:lpstr>UITWERKING</vt:lpstr>
      <vt:lpstr>Personeelskosten</vt:lpstr>
      <vt:lpstr>Directe personeelskosten</vt:lpstr>
      <vt:lpstr>Indirecte loonkosten</vt:lpstr>
      <vt:lpstr>Verplichte premies en bijdragen</vt:lpstr>
      <vt:lpstr>Overige kosten personeel</vt:lpstr>
      <vt:lpstr>PowerPoint-presentatie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Chantal Bos</dc:creator>
  <cp:lastModifiedBy>Jacco Klappe</cp:lastModifiedBy>
  <cp:revision>131</cp:revision>
  <dcterms:created xsi:type="dcterms:W3CDTF">2018-09-14T09:56:42Z</dcterms:created>
  <dcterms:modified xsi:type="dcterms:W3CDTF">2024-10-08T12:20:36Z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0x0101009C0421C59B3BE84A9BF1FC8FDCF7F2E1</vt:lpwstr>
  </property>
</Properties>
</file>